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7"/>
  </p:notesMasterIdLst>
  <p:handoutMasterIdLst>
    <p:handoutMasterId r:id="rId18"/>
  </p:handoutMasterIdLst>
  <p:sldIdLst>
    <p:sldId id="334" r:id="rId5"/>
    <p:sldId id="337" r:id="rId6"/>
    <p:sldId id="342" r:id="rId7"/>
    <p:sldId id="324" r:id="rId8"/>
    <p:sldId id="336" r:id="rId9"/>
    <p:sldId id="346" r:id="rId10"/>
    <p:sldId id="351" r:id="rId11"/>
    <p:sldId id="350" r:id="rId12"/>
    <p:sldId id="345" r:id="rId13"/>
    <p:sldId id="352" r:id="rId14"/>
    <p:sldId id="331" r:id="rId15"/>
    <p:sldId id="34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67" autoAdjust="0"/>
  </p:normalViewPr>
  <p:slideViewPr>
    <p:cSldViewPr snapToGrid="0">
      <p:cViewPr varScale="1">
        <p:scale>
          <a:sx n="72" d="100"/>
          <a:sy n="72" d="100"/>
        </p:scale>
        <p:origin x="82" y="586"/>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CB0E4-3129-4DC2-9FB3-C1DE62F2EC5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90296C7-66E1-4511-83FD-6EB4CA21C5B5}">
      <dgm:prSet/>
      <dgm:spPr/>
      <dgm:t>
        <a:bodyPr/>
        <a:lstStyle/>
        <a:p>
          <a:r>
            <a:rPr lang="en-US"/>
            <a:t>While creating this model, I had issues with data redundancy. I repeated the same attributes in different entities. I had to fully familiarize myself with the term data redundancy and avoid it by defining foreign keys.</a:t>
          </a:r>
        </a:p>
      </dgm:t>
    </dgm:pt>
    <dgm:pt modelId="{97EEF8B2-8B3A-4E3E-A787-B93C56A7C33E}" type="parTrans" cxnId="{4FAB9609-BE97-4498-8A83-8A42666D5770}">
      <dgm:prSet/>
      <dgm:spPr/>
      <dgm:t>
        <a:bodyPr/>
        <a:lstStyle/>
        <a:p>
          <a:endParaRPr lang="en-US"/>
        </a:p>
      </dgm:t>
    </dgm:pt>
    <dgm:pt modelId="{A546B301-867C-4AD1-A423-8067EE9D6A6D}" type="sibTrans" cxnId="{4FAB9609-BE97-4498-8A83-8A42666D5770}">
      <dgm:prSet/>
      <dgm:spPr/>
      <dgm:t>
        <a:bodyPr/>
        <a:lstStyle/>
        <a:p>
          <a:endParaRPr lang="en-US"/>
        </a:p>
      </dgm:t>
    </dgm:pt>
    <dgm:pt modelId="{E2DFCAE2-0D5B-43DE-A702-890E112982AF}">
      <dgm:prSet/>
      <dgm:spPr/>
      <dgm:t>
        <a:bodyPr/>
        <a:lstStyle/>
        <a:p>
          <a:r>
            <a:rPr lang="en-US"/>
            <a:t>While creating this model, I also had issues with managing relationships. I had to make sure that every relationship I created was relevant to the model and I spent quite a lot of time taking out irrelevant relationships.</a:t>
          </a:r>
        </a:p>
      </dgm:t>
    </dgm:pt>
    <dgm:pt modelId="{462A37C3-037D-49C5-A946-22915F5E9ACC}" type="parTrans" cxnId="{21A0C4A3-5F00-4848-BE06-6BE7510720B9}">
      <dgm:prSet/>
      <dgm:spPr/>
      <dgm:t>
        <a:bodyPr/>
        <a:lstStyle/>
        <a:p>
          <a:endParaRPr lang="en-US"/>
        </a:p>
      </dgm:t>
    </dgm:pt>
    <dgm:pt modelId="{2FE96357-A63F-4F5F-8689-4C5C2DE4C50B}" type="sibTrans" cxnId="{21A0C4A3-5F00-4848-BE06-6BE7510720B9}">
      <dgm:prSet/>
      <dgm:spPr/>
      <dgm:t>
        <a:bodyPr/>
        <a:lstStyle/>
        <a:p>
          <a:endParaRPr lang="en-US"/>
        </a:p>
      </dgm:t>
    </dgm:pt>
    <dgm:pt modelId="{D9F62B29-9C3F-41F0-B52B-C5EAAB517F45}">
      <dgm:prSet/>
      <dgm:spPr/>
      <dgm:t>
        <a:bodyPr/>
        <a:lstStyle/>
        <a:p>
          <a:r>
            <a:rPr lang="en-US"/>
            <a:t>This model also required me to think critically about how a library is run. I had considered every activity that happens in the library and picked out the most important ones. Some entities in this model were added later in the project e.g., returns entity, loan status entity.</a:t>
          </a:r>
        </a:p>
      </dgm:t>
    </dgm:pt>
    <dgm:pt modelId="{3C875D6B-C4DF-4932-98C9-59FB8C4ED255}" type="parTrans" cxnId="{51F1C6F0-C5D5-4BDC-BAC5-1A73A859CF47}">
      <dgm:prSet/>
      <dgm:spPr/>
      <dgm:t>
        <a:bodyPr/>
        <a:lstStyle/>
        <a:p>
          <a:endParaRPr lang="en-US"/>
        </a:p>
      </dgm:t>
    </dgm:pt>
    <dgm:pt modelId="{6910CDAA-8B24-48EF-B12D-DEE335452500}" type="sibTrans" cxnId="{51F1C6F0-C5D5-4BDC-BAC5-1A73A859CF47}">
      <dgm:prSet/>
      <dgm:spPr/>
      <dgm:t>
        <a:bodyPr/>
        <a:lstStyle/>
        <a:p>
          <a:endParaRPr lang="en-US"/>
        </a:p>
      </dgm:t>
    </dgm:pt>
    <dgm:pt modelId="{30485F11-33F4-4473-8D0F-0890CC450A65}" type="pres">
      <dgm:prSet presAssocID="{B65CB0E4-3129-4DC2-9FB3-C1DE62F2EC52}" presName="root" presStyleCnt="0">
        <dgm:presLayoutVars>
          <dgm:dir/>
          <dgm:resizeHandles val="exact"/>
        </dgm:presLayoutVars>
      </dgm:prSet>
      <dgm:spPr/>
    </dgm:pt>
    <dgm:pt modelId="{F1F01FA1-3940-4CE8-B5AF-12707B080565}" type="pres">
      <dgm:prSet presAssocID="{990296C7-66E1-4511-83FD-6EB4CA21C5B5}" presName="compNode" presStyleCnt="0"/>
      <dgm:spPr/>
    </dgm:pt>
    <dgm:pt modelId="{7B75B52A-861D-46A4-A063-7794F60F4F6D}" type="pres">
      <dgm:prSet presAssocID="{990296C7-66E1-4511-83FD-6EB4CA21C5B5}" presName="bgRect" presStyleLbl="bgShp" presStyleIdx="0" presStyleCnt="3"/>
      <dgm:spPr/>
    </dgm:pt>
    <dgm:pt modelId="{8706D001-7D47-4615-A12B-D756D63119DA}" type="pres">
      <dgm:prSet presAssocID="{990296C7-66E1-4511-83FD-6EB4CA21C5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3FDF335F-CF87-452C-A1DF-640DD5F40C8A}" type="pres">
      <dgm:prSet presAssocID="{990296C7-66E1-4511-83FD-6EB4CA21C5B5}" presName="spaceRect" presStyleCnt="0"/>
      <dgm:spPr/>
    </dgm:pt>
    <dgm:pt modelId="{400AAEA0-B14E-4058-BC1F-4F96E5866315}" type="pres">
      <dgm:prSet presAssocID="{990296C7-66E1-4511-83FD-6EB4CA21C5B5}" presName="parTx" presStyleLbl="revTx" presStyleIdx="0" presStyleCnt="3">
        <dgm:presLayoutVars>
          <dgm:chMax val="0"/>
          <dgm:chPref val="0"/>
        </dgm:presLayoutVars>
      </dgm:prSet>
      <dgm:spPr/>
    </dgm:pt>
    <dgm:pt modelId="{F4514409-B80C-4276-BC70-BDF117708E1E}" type="pres">
      <dgm:prSet presAssocID="{A546B301-867C-4AD1-A423-8067EE9D6A6D}" presName="sibTrans" presStyleCnt="0"/>
      <dgm:spPr/>
    </dgm:pt>
    <dgm:pt modelId="{77FAC5D6-74CD-467E-B0B8-712B365CFA36}" type="pres">
      <dgm:prSet presAssocID="{E2DFCAE2-0D5B-43DE-A702-890E112982AF}" presName="compNode" presStyleCnt="0"/>
      <dgm:spPr/>
    </dgm:pt>
    <dgm:pt modelId="{57C9C567-A96B-4031-BD45-9D7CDDA75A0C}" type="pres">
      <dgm:prSet presAssocID="{E2DFCAE2-0D5B-43DE-A702-890E112982AF}" presName="bgRect" presStyleLbl="bgShp" presStyleIdx="1" presStyleCnt="3"/>
      <dgm:spPr/>
    </dgm:pt>
    <dgm:pt modelId="{8A2486FF-095F-4ED9-AE61-68E1BF35842A}" type="pres">
      <dgm:prSet presAssocID="{E2DFCAE2-0D5B-43DE-A702-890E112982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BF0B6082-7138-467C-A834-95B3DF9A090E}" type="pres">
      <dgm:prSet presAssocID="{E2DFCAE2-0D5B-43DE-A702-890E112982AF}" presName="spaceRect" presStyleCnt="0"/>
      <dgm:spPr/>
    </dgm:pt>
    <dgm:pt modelId="{EF987226-4828-43E6-8082-FF31F1B63D5C}" type="pres">
      <dgm:prSet presAssocID="{E2DFCAE2-0D5B-43DE-A702-890E112982AF}" presName="parTx" presStyleLbl="revTx" presStyleIdx="1" presStyleCnt="3">
        <dgm:presLayoutVars>
          <dgm:chMax val="0"/>
          <dgm:chPref val="0"/>
        </dgm:presLayoutVars>
      </dgm:prSet>
      <dgm:spPr/>
    </dgm:pt>
    <dgm:pt modelId="{097AEC0A-0C70-46F2-8AA8-C25F5F04BAAD}" type="pres">
      <dgm:prSet presAssocID="{2FE96357-A63F-4F5F-8689-4C5C2DE4C50B}" presName="sibTrans" presStyleCnt="0"/>
      <dgm:spPr/>
    </dgm:pt>
    <dgm:pt modelId="{E2025E50-306E-43E2-B530-AACA32E22B2C}" type="pres">
      <dgm:prSet presAssocID="{D9F62B29-9C3F-41F0-B52B-C5EAAB517F45}" presName="compNode" presStyleCnt="0"/>
      <dgm:spPr/>
    </dgm:pt>
    <dgm:pt modelId="{8935E39D-20E4-443D-ADC1-85135DCDCE1D}" type="pres">
      <dgm:prSet presAssocID="{D9F62B29-9C3F-41F0-B52B-C5EAAB517F45}" presName="bgRect" presStyleLbl="bgShp" presStyleIdx="2" presStyleCnt="3"/>
      <dgm:spPr/>
    </dgm:pt>
    <dgm:pt modelId="{57201DA9-7CEB-41C3-ACFB-FD26839AD8A6}" type="pres">
      <dgm:prSet presAssocID="{D9F62B29-9C3F-41F0-B52B-C5EAAB517F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3CF1FC7-774D-4043-9B6B-3D828983D79E}" type="pres">
      <dgm:prSet presAssocID="{D9F62B29-9C3F-41F0-B52B-C5EAAB517F45}" presName="spaceRect" presStyleCnt="0"/>
      <dgm:spPr/>
    </dgm:pt>
    <dgm:pt modelId="{44A45DBC-3D09-433F-B1A0-9FE56D1C1E8F}" type="pres">
      <dgm:prSet presAssocID="{D9F62B29-9C3F-41F0-B52B-C5EAAB517F45}" presName="parTx" presStyleLbl="revTx" presStyleIdx="2" presStyleCnt="3">
        <dgm:presLayoutVars>
          <dgm:chMax val="0"/>
          <dgm:chPref val="0"/>
        </dgm:presLayoutVars>
      </dgm:prSet>
      <dgm:spPr/>
    </dgm:pt>
  </dgm:ptLst>
  <dgm:cxnLst>
    <dgm:cxn modelId="{4FAB9609-BE97-4498-8A83-8A42666D5770}" srcId="{B65CB0E4-3129-4DC2-9FB3-C1DE62F2EC52}" destId="{990296C7-66E1-4511-83FD-6EB4CA21C5B5}" srcOrd="0" destOrd="0" parTransId="{97EEF8B2-8B3A-4E3E-A787-B93C56A7C33E}" sibTransId="{A546B301-867C-4AD1-A423-8067EE9D6A6D}"/>
    <dgm:cxn modelId="{67B8CE32-6EB8-475E-B5AC-D756DCBBC6F9}" type="presOf" srcId="{990296C7-66E1-4511-83FD-6EB4CA21C5B5}" destId="{400AAEA0-B14E-4058-BC1F-4F96E5866315}" srcOrd="0" destOrd="0" presId="urn:microsoft.com/office/officeart/2018/2/layout/IconVerticalSolidList"/>
    <dgm:cxn modelId="{B0E6A776-5F3C-4134-9E33-16F526A21899}" type="presOf" srcId="{B65CB0E4-3129-4DC2-9FB3-C1DE62F2EC52}" destId="{30485F11-33F4-4473-8D0F-0890CC450A65}" srcOrd="0" destOrd="0" presId="urn:microsoft.com/office/officeart/2018/2/layout/IconVerticalSolidList"/>
    <dgm:cxn modelId="{21A0C4A3-5F00-4848-BE06-6BE7510720B9}" srcId="{B65CB0E4-3129-4DC2-9FB3-C1DE62F2EC52}" destId="{E2DFCAE2-0D5B-43DE-A702-890E112982AF}" srcOrd="1" destOrd="0" parTransId="{462A37C3-037D-49C5-A946-22915F5E9ACC}" sibTransId="{2FE96357-A63F-4F5F-8689-4C5C2DE4C50B}"/>
    <dgm:cxn modelId="{2D4F42C3-F9CB-4D2D-9D94-7B18C8C7648C}" type="presOf" srcId="{D9F62B29-9C3F-41F0-B52B-C5EAAB517F45}" destId="{44A45DBC-3D09-433F-B1A0-9FE56D1C1E8F}" srcOrd="0" destOrd="0" presId="urn:microsoft.com/office/officeart/2018/2/layout/IconVerticalSolidList"/>
    <dgm:cxn modelId="{35A993C6-8F10-4BCD-BC70-FACBE6B0007D}" type="presOf" srcId="{E2DFCAE2-0D5B-43DE-A702-890E112982AF}" destId="{EF987226-4828-43E6-8082-FF31F1B63D5C}" srcOrd="0" destOrd="0" presId="urn:microsoft.com/office/officeart/2018/2/layout/IconVerticalSolidList"/>
    <dgm:cxn modelId="{51F1C6F0-C5D5-4BDC-BAC5-1A73A859CF47}" srcId="{B65CB0E4-3129-4DC2-9FB3-C1DE62F2EC52}" destId="{D9F62B29-9C3F-41F0-B52B-C5EAAB517F45}" srcOrd="2" destOrd="0" parTransId="{3C875D6B-C4DF-4932-98C9-59FB8C4ED255}" sibTransId="{6910CDAA-8B24-48EF-B12D-DEE335452500}"/>
    <dgm:cxn modelId="{850C8210-7C7B-4F3E-B09B-F4B93A07DAE7}" type="presParOf" srcId="{30485F11-33F4-4473-8D0F-0890CC450A65}" destId="{F1F01FA1-3940-4CE8-B5AF-12707B080565}" srcOrd="0" destOrd="0" presId="urn:microsoft.com/office/officeart/2018/2/layout/IconVerticalSolidList"/>
    <dgm:cxn modelId="{096F9744-5428-4004-B201-8A73C5D3C451}" type="presParOf" srcId="{F1F01FA1-3940-4CE8-B5AF-12707B080565}" destId="{7B75B52A-861D-46A4-A063-7794F60F4F6D}" srcOrd="0" destOrd="0" presId="urn:microsoft.com/office/officeart/2018/2/layout/IconVerticalSolidList"/>
    <dgm:cxn modelId="{0E7720A8-F44C-4A60-A6E9-FDA1B710B86F}" type="presParOf" srcId="{F1F01FA1-3940-4CE8-B5AF-12707B080565}" destId="{8706D001-7D47-4615-A12B-D756D63119DA}" srcOrd="1" destOrd="0" presId="urn:microsoft.com/office/officeart/2018/2/layout/IconVerticalSolidList"/>
    <dgm:cxn modelId="{DADD5B59-E6F0-4B2E-A08A-9EB78E9C757D}" type="presParOf" srcId="{F1F01FA1-3940-4CE8-B5AF-12707B080565}" destId="{3FDF335F-CF87-452C-A1DF-640DD5F40C8A}" srcOrd="2" destOrd="0" presId="urn:microsoft.com/office/officeart/2018/2/layout/IconVerticalSolidList"/>
    <dgm:cxn modelId="{9B2F0DFF-9F50-4C64-9598-30D36F177326}" type="presParOf" srcId="{F1F01FA1-3940-4CE8-B5AF-12707B080565}" destId="{400AAEA0-B14E-4058-BC1F-4F96E5866315}" srcOrd="3" destOrd="0" presId="urn:microsoft.com/office/officeart/2018/2/layout/IconVerticalSolidList"/>
    <dgm:cxn modelId="{40FCE7D2-2C81-47FB-BD6C-CD68BF263AF7}" type="presParOf" srcId="{30485F11-33F4-4473-8D0F-0890CC450A65}" destId="{F4514409-B80C-4276-BC70-BDF117708E1E}" srcOrd="1" destOrd="0" presId="urn:microsoft.com/office/officeart/2018/2/layout/IconVerticalSolidList"/>
    <dgm:cxn modelId="{BF60F35D-8B49-402F-BB61-6C46A0BECBF6}" type="presParOf" srcId="{30485F11-33F4-4473-8D0F-0890CC450A65}" destId="{77FAC5D6-74CD-467E-B0B8-712B365CFA36}" srcOrd="2" destOrd="0" presId="urn:microsoft.com/office/officeart/2018/2/layout/IconVerticalSolidList"/>
    <dgm:cxn modelId="{B4DE62CF-55AF-4B42-884F-43394D4223D3}" type="presParOf" srcId="{77FAC5D6-74CD-467E-B0B8-712B365CFA36}" destId="{57C9C567-A96B-4031-BD45-9D7CDDA75A0C}" srcOrd="0" destOrd="0" presId="urn:microsoft.com/office/officeart/2018/2/layout/IconVerticalSolidList"/>
    <dgm:cxn modelId="{5CA43A75-A8CA-475D-950C-BD02212E8872}" type="presParOf" srcId="{77FAC5D6-74CD-467E-B0B8-712B365CFA36}" destId="{8A2486FF-095F-4ED9-AE61-68E1BF35842A}" srcOrd="1" destOrd="0" presId="urn:microsoft.com/office/officeart/2018/2/layout/IconVerticalSolidList"/>
    <dgm:cxn modelId="{739B5A7D-0782-4BB9-91F7-E91B5EF51A57}" type="presParOf" srcId="{77FAC5D6-74CD-467E-B0B8-712B365CFA36}" destId="{BF0B6082-7138-467C-A834-95B3DF9A090E}" srcOrd="2" destOrd="0" presId="urn:microsoft.com/office/officeart/2018/2/layout/IconVerticalSolidList"/>
    <dgm:cxn modelId="{07108826-D474-4F9D-8D0D-DEFBF35EAC72}" type="presParOf" srcId="{77FAC5D6-74CD-467E-B0B8-712B365CFA36}" destId="{EF987226-4828-43E6-8082-FF31F1B63D5C}" srcOrd="3" destOrd="0" presId="urn:microsoft.com/office/officeart/2018/2/layout/IconVerticalSolidList"/>
    <dgm:cxn modelId="{00268BD2-9A2E-4C9C-A834-C6CF03E7A83E}" type="presParOf" srcId="{30485F11-33F4-4473-8D0F-0890CC450A65}" destId="{097AEC0A-0C70-46F2-8AA8-C25F5F04BAAD}" srcOrd="3" destOrd="0" presId="urn:microsoft.com/office/officeart/2018/2/layout/IconVerticalSolidList"/>
    <dgm:cxn modelId="{14CCE845-05F5-4970-BC4A-3E356C888801}" type="presParOf" srcId="{30485F11-33F4-4473-8D0F-0890CC450A65}" destId="{E2025E50-306E-43E2-B530-AACA32E22B2C}" srcOrd="4" destOrd="0" presId="urn:microsoft.com/office/officeart/2018/2/layout/IconVerticalSolidList"/>
    <dgm:cxn modelId="{9C33C475-C435-4E96-A5CA-17005B9FE493}" type="presParOf" srcId="{E2025E50-306E-43E2-B530-AACA32E22B2C}" destId="{8935E39D-20E4-443D-ADC1-85135DCDCE1D}" srcOrd="0" destOrd="0" presId="urn:microsoft.com/office/officeart/2018/2/layout/IconVerticalSolidList"/>
    <dgm:cxn modelId="{2901C2F6-7853-400D-BC07-A637322296AF}" type="presParOf" srcId="{E2025E50-306E-43E2-B530-AACA32E22B2C}" destId="{57201DA9-7CEB-41C3-ACFB-FD26839AD8A6}" srcOrd="1" destOrd="0" presId="urn:microsoft.com/office/officeart/2018/2/layout/IconVerticalSolidList"/>
    <dgm:cxn modelId="{1CE85599-C0C4-4F80-8B9D-7362359661C9}" type="presParOf" srcId="{E2025E50-306E-43E2-B530-AACA32E22B2C}" destId="{33CF1FC7-774D-4043-9B6B-3D828983D79E}" srcOrd="2" destOrd="0" presId="urn:microsoft.com/office/officeart/2018/2/layout/IconVerticalSolidList"/>
    <dgm:cxn modelId="{06F421B7-E036-4DE9-BDBE-0328AE4397EE}" type="presParOf" srcId="{E2025E50-306E-43E2-B530-AACA32E22B2C}" destId="{44A45DBC-3D09-433F-B1A0-9FE56D1C1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5B52A-861D-46A4-A063-7794F60F4F6D}">
      <dsp:nvSpPr>
        <dsp:cNvPr id="0" name=""/>
        <dsp:cNvSpPr/>
      </dsp:nvSpPr>
      <dsp:spPr>
        <a:xfrm>
          <a:off x="0" y="502"/>
          <a:ext cx="10087699" cy="117537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6D001-7D47-4615-A12B-D756D63119DA}">
      <dsp:nvSpPr>
        <dsp:cNvPr id="0" name=""/>
        <dsp:cNvSpPr/>
      </dsp:nvSpPr>
      <dsp:spPr>
        <a:xfrm>
          <a:off x="355549" y="264960"/>
          <a:ext cx="646453" cy="646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AAEA0-B14E-4058-BC1F-4F96E5866315}">
      <dsp:nvSpPr>
        <dsp:cNvPr id="0" name=""/>
        <dsp:cNvSpPr/>
      </dsp:nvSpPr>
      <dsp:spPr>
        <a:xfrm>
          <a:off x="1357552" y="502"/>
          <a:ext cx="8730146"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11200">
            <a:lnSpc>
              <a:spcPct val="90000"/>
            </a:lnSpc>
            <a:spcBef>
              <a:spcPct val="0"/>
            </a:spcBef>
            <a:spcAft>
              <a:spcPct val="35000"/>
            </a:spcAft>
            <a:buNone/>
          </a:pPr>
          <a:r>
            <a:rPr lang="en-US" sz="1600" kern="1200"/>
            <a:t>While creating this model, I had issues with data redundancy. I repeated the same attributes in different entities. I had to fully familiarize myself with the term data redundancy and avoid it by defining foreign keys.</a:t>
          </a:r>
        </a:p>
      </dsp:txBody>
      <dsp:txXfrm>
        <a:off x="1357552" y="502"/>
        <a:ext cx="8730146" cy="1175370"/>
      </dsp:txXfrm>
    </dsp:sp>
    <dsp:sp modelId="{57C9C567-A96B-4031-BD45-9D7CDDA75A0C}">
      <dsp:nvSpPr>
        <dsp:cNvPr id="0" name=""/>
        <dsp:cNvSpPr/>
      </dsp:nvSpPr>
      <dsp:spPr>
        <a:xfrm>
          <a:off x="0" y="1469714"/>
          <a:ext cx="10087699" cy="117537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486FF-095F-4ED9-AE61-68E1BF35842A}">
      <dsp:nvSpPr>
        <dsp:cNvPr id="0" name=""/>
        <dsp:cNvSpPr/>
      </dsp:nvSpPr>
      <dsp:spPr>
        <a:xfrm>
          <a:off x="355549" y="1734173"/>
          <a:ext cx="646453" cy="646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987226-4828-43E6-8082-FF31F1B63D5C}">
      <dsp:nvSpPr>
        <dsp:cNvPr id="0" name=""/>
        <dsp:cNvSpPr/>
      </dsp:nvSpPr>
      <dsp:spPr>
        <a:xfrm>
          <a:off x="1357552" y="1469714"/>
          <a:ext cx="8730146"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11200">
            <a:lnSpc>
              <a:spcPct val="90000"/>
            </a:lnSpc>
            <a:spcBef>
              <a:spcPct val="0"/>
            </a:spcBef>
            <a:spcAft>
              <a:spcPct val="35000"/>
            </a:spcAft>
            <a:buNone/>
          </a:pPr>
          <a:r>
            <a:rPr lang="en-US" sz="1600" kern="1200"/>
            <a:t>While creating this model, I also had issues with managing relationships. I had to make sure that every relationship I created was relevant to the model and I spent quite a lot of time taking out irrelevant relationships.</a:t>
          </a:r>
        </a:p>
      </dsp:txBody>
      <dsp:txXfrm>
        <a:off x="1357552" y="1469714"/>
        <a:ext cx="8730146" cy="1175370"/>
      </dsp:txXfrm>
    </dsp:sp>
    <dsp:sp modelId="{8935E39D-20E4-443D-ADC1-85135DCDCE1D}">
      <dsp:nvSpPr>
        <dsp:cNvPr id="0" name=""/>
        <dsp:cNvSpPr/>
      </dsp:nvSpPr>
      <dsp:spPr>
        <a:xfrm>
          <a:off x="0" y="2938927"/>
          <a:ext cx="10087699" cy="117537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01DA9-7CEB-41C3-ACFB-FD26839AD8A6}">
      <dsp:nvSpPr>
        <dsp:cNvPr id="0" name=""/>
        <dsp:cNvSpPr/>
      </dsp:nvSpPr>
      <dsp:spPr>
        <a:xfrm>
          <a:off x="355549" y="3203385"/>
          <a:ext cx="646453" cy="646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45DBC-3D09-433F-B1A0-9FE56D1C1E8F}">
      <dsp:nvSpPr>
        <dsp:cNvPr id="0" name=""/>
        <dsp:cNvSpPr/>
      </dsp:nvSpPr>
      <dsp:spPr>
        <a:xfrm>
          <a:off x="1357552" y="2938927"/>
          <a:ext cx="8730146" cy="117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93" tIns="124393" rIns="124393" bIns="124393" numCol="1" spcCol="1270" anchor="ctr" anchorCtr="0">
          <a:noAutofit/>
        </a:bodyPr>
        <a:lstStyle/>
        <a:p>
          <a:pPr marL="0" lvl="0" indent="0" algn="l" defTabSz="711200">
            <a:lnSpc>
              <a:spcPct val="90000"/>
            </a:lnSpc>
            <a:spcBef>
              <a:spcPct val="0"/>
            </a:spcBef>
            <a:spcAft>
              <a:spcPct val="35000"/>
            </a:spcAft>
            <a:buNone/>
          </a:pPr>
          <a:r>
            <a:rPr lang="en-US" sz="1600" kern="1200"/>
            <a:t>This model also required me to think critically about how a library is run. I had considered every activity that happens in the library and picked out the most important ones. Some entities in this model were added later in the project e.g., returns entity, loan status entity.</a:t>
          </a:r>
        </a:p>
      </dsp:txBody>
      <dsp:txXfrm>
        <a:off x="1357552" y="2938927"/>
        <a:ext cx="8730146" cy="11753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3/6/2025</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38C14-CABF-67AC-009E-B17F5BF4E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E406D-EC8D-C988-3BEF-08654E5B5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1BCB6-848D-95AB-BD1D-5FEBEFC86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576C8A-A16B-6042-092C-2FAFB2EFA195}"/>
              </a:ext>
            </a:extLst>
          </p:cNvPr>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401937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391216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361336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83348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15970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836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8D73-A042-15B0-4AC7-786E6E3BD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B98C6-7725-47CE-33F7-AD06DB3E3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9E959-3523-668B-99FA-5626D9BE5E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EC5962-99ED-57A9-B37E-497C016777B7}"/>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04787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442A7-3CC1-44E0-A973-AE516646D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DD308-CEAB-B1AA-22E0-35B8A68F8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BF52D-D2EA-DD41-1142-16BCFCADEB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6C78B-CB0A-DD95-DB67-D9370BD57B1A}"/>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78670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38123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reepik.com/premium-photo/old-library-hall-with-shelves-books-stacks_34556456.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lbb.in/pune/this-170yearold-library-will-deliver-89e77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pexels.com/photo/book-aesthetic-books-old-books-open-books-138702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80159" y="357809"/>
            <a:ext cx="7983110" cy="3080335"/>
          </a:xfrm>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Modelling Project _ Adanri Awayewaserere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Library Data Model</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6EF0E-C323-AE5A-DA16-36B1260E1A51}"/>
            </a:ext>
          </a:extLst>
        </p:cNvPr>
        <p:cNvGrpSpPr/>
        <p:nvPr/>
      </p:nvGrpSpPr>
      <p:grpSpPr>
        <a:xfrm>
          <a:off x="0" y="0"/>
          <a:ext cx="0" cy="0"/>
          <a:chOff x="0" y="0"/>
          <a:chExt cx="0" cy="0"/>
        </a:xfrm>
      </p:grpSpPr>
      <p:sp>
        <p:nvSpPr>
          <p:cNvPr id="25" name="Title 24">
            <a:extLst>
              <a:ext uri="{FF2B5EF4-FFF2-40B4-BE49-F238E27FC236}">
                <a16:creationId xmlns:a16="http://schemas.microsoft.com/office/drawing/2014/main" id="{C2A6194B-7247-9D23-9598-6D92060CB76D}"/>
              </a:ext>
            </a:extLst>
          </p:cNvPr>
          <p:cNvSpPr>
            <a:spLocks noGrp="1"/>
          </p:cNvSpPr>
          <p:nvPr>
            <p:ph type="title"/>
          </p:nvPr>
        </p:nvSpPr>
        <p:spPr>
          <a:xfrm>
            <a:off x="1715589" y="818606"/>
            <a:ext cx="3387634" cy="1062445"/>
          </a:xfrm>
        </p:spPr>
        <p:txBody>
          <a:bodyPr/>
          <a:lstStyle/>
          <a:p>
            <a:pPr marL="457200" marR="0">
              <a:lnSpc>
                <a:spcPct val="115000"/>
              </a:lnSpc>
              <a:spcAft>
                <a:spcPts val="800"/>
              </a:spcAft>
            </a:pPr>
            <a:r>
              <a:rPr lang="en-US" sz="2800" b="1" kern="100" dirty="0">
                <a:solidFill>
                  <a:schemeClr val="accent3">
                    <a:lumMod val="50000"/>
                  </a:schemeClr>
                </a:solidFill>
                <a:effectLst/>
                <a:latin typeface="Aptos" panose="020B0004020202020204" pitchFamily="34" charset="0"/>
                <a:ea typeface="Aptos" panose="020B0004020202020204" pitchFamily="34" charset="0"/>
                <a:cs typeface="Times New Roman" panose="02020603050405020304" pitchFamily="18" charset="0"/>
              </a:rPr>
              <a:t>Key Choices and Relationships</a:t>
            </a:r>
            <a:endParaRPr lang="en-US" sz="2800" kern="100" dirty="0">
              <a:solidFill>
                <a:schemeClr val="accent3">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Content Placeholder 22">
            <a:extLst>
              <a:ext uri="{FF2B5EF4-FFF2-40B4-BE49-F238E27FC236}">
                <a16:creationId xmlns:a16="http://schemas.microsoft.com/office/drawing/2014/main" id="{9746388B-C1E8-29F8-047D-F7AA1801F677}"/>
              </a:ext>
            </a:extLst>
          </p:cNvPr>
          <p:cNvSpPr>
            <a:spLocks noGrp="1"/>
          </p:cNvSpPr>
          <p:nvPr>
            <p:ph sz="half" idx="2"/>
          </p:nvPr>
        </p:nvSpPr>
        <p:spPr>
          <a:xfrm>
            <a:off x="1280160" y="685800"/>
            <a:ext cx="2690950" cy="4887686"/>
          </a:xfrm>
        </p:spPr>
        <p:txBody>
          <a:bodyPr/>
          <a:lstStyle/>
          <a:p>
            <a:pPr marL="45720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sp>
        <p:nvSpPr>
          <p:cNvPr id="3" name="TextBox 2">
            <a:extLst>
              <a:ext uri="{FF2B5EF4-FFF2-40B4-BE49-F238E27FC236}">
                <a16:creationId xmlns:a16="http://schemas.microsoft.com/office/drawing/2014/main" id="{C4D52F9F-2AED-41C3-0D7B-C0956322FE7D}"/>
              </a:ext>
            </a:extLst>
          </p:cNvPr>
          <p:cNvSpPr txBox="1"/>
          <p:nvPr/>
        </p:nvSpPr>
        <p:spPr>
          <a:xfrm>
            <a:off x="986243" y="2170634"/>
            <a:ext cx="2629987" cy="4559966"/>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US" sz="110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Book Table</a:t>
            </a:r>
            <a:endPar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 Book ID</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book in the library.</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Foreign Key: Publisher ID  </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Links each book to its publisher.</a:t>
            </a:r>
          </a:p>
          <a:p>
            <a:pPr marL="342900" marR="0" lvl="0" indent="-342900">
              <a:lnSpc>
                <a:spcPct val="115000"/>
              </a:lnSpc>
              <a:buFont typeface="Symbol" panose="05050102010706020507" pitchFamily="18" charset="2"/>
              <a:buChar char=""/>
            </a:pPr>
            <a:r>
              <a:rPr lang="en-US" sz="110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Author Table</a:t>
            </a:r>
            <a:endPar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 Author ID</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author.</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10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Publisher Table</a:t>
            </a:r>
            <a:endPar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 Publisher ID</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publisher.</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10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Library Patron Table</a:t>
            </a:r>
            <a:endPar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 User ID</a:t>
            </a:r>
          </a:p>
          <a:p>
            <a:pPr marL="457200" marR="0">
              <a:lnSpc>
                <a:spcPct val="115000"/>
              </a:lnSpc>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library patron.</a:t>
            </a:r>
          </a:p>
          <a:p>
            <a:pPr marL="457200" marR="0">
              <a:lnSpc>
                <a:spcPct val="115000"/>
              </a:lnSpc>
              <a:spcAft>
                <a:spcPts val="800"/>
              </a:spcAft>
            </a:pPr>
            <a:r>
              <a:rPr lang="en-US" sz="11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TextBox 3">
            <a:extLst>
              <a:ext uri="{FF2B5EF4-FFF2-40B4-BE49-F238E27FC236}">
                <a16:creationId xmlns:a16="http://schemas.microsoft.com/office/drawing/2014/main" id="{CAA0376A-81A4-A11D-D279-406F957562AD}"/>
              </a:ext>
            </a:extLst>
          </p:cNvPr>
          <p:cNvSpPr txBox="1"/>
          <p:nvPr/>
        </p:nvSpPr>
        <p:spPr>
          <a:xfrm>
            <a:off x="3616230" y="2146664"/>
            <a:ext cx="2629988" cy="4687366"/>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US" sz="1050" b="1"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Loan Table</a:t>
            </a:r>
            <a:endPar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Primary Key: Loan ID</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loan record.</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Foreign Keys: Status ID</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links the loan record to the Loan Status table, indicating the status of the loan.</a:t>
            </a:r>
          </a:p>
          <a:p>
            <a:pPr marL="457200" marR="0">
              <a:lnSpc>
                <a:spcPct val="115000"/>
              </a:lnSpc>
            </a:pPr>
            <a:r>
              <a:rPr lang="en-US" sz="1050" b="1"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 </a:t>
            </a:r>
            <a:endPar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050" b="1"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Genre Table</a:t>
            </a:r>
            <a:endPar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Primary Key: Genre ID</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genre.</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050" b="1"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Loan Status Table</a:t>
            </a:r>
            <a:endPar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Primary Key:</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Status id: This uniquely identifies each entry in the Loan Status table.</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Foreign Key:</a:t>
            </a:r>
          </a:p>
          <a:p>
            <a:pPr marL="457200" marR="0">
              <a:lnSpc>
                <a:spcPct val="115000"/>
              </a:lnSpc>
            </a:pPr>
            <a:r>
              <a:rPr lang="en-US" sz="105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Loan id: This links the Loan Status table to the Loans table, ensuring that each status update corresponds to a specific </a:t>
            </a:r>
            <a:r>
              <a:rPr lang="en-US" sz="1050" kern="100" dirty="0">
                <a:solidFill>
                  <a:schemeClr val="bg2">
                    <a:lumMod val="25000"/>
                  </a:schemeClr>
                </a:solidFill>
                <a:effectLst/>
                <a:latin typeface="Aptos" panose="020B0004020202020204" pitchFamily="34" charset="0"/>
                <a:ea typeface="Aptos" panose="020B0004020202020204" pitchFamily="34" charset="0"/>
                <a:cs typeface="Times New Roman" panose="02020603050405020304" pitchFamily="18" charset="0"/>
              </a:rPr>
              <a:t>loan.</a:t>
            </a:r>
          </a:p>
          <a:p>
            <a:pPr marL="457200" marR="0">
              <a:lnSpc>
                <a:spcPct val="115000"/>
              </a:lnSpc>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57C1F0BD-A3F2-6773-5A60-79D0638B4DF6}"/>
              </a:ext>
            </a:extLst>
          </p:cNvPr>
          <p:cNvSpPr txBox="1"/>
          <p:nvPr/>
        </p:nvSpPr>
        <p:spPr>
          <a:xfrm>
            <a:off x="6435634" y="2146664"/>
            <a:ext cx="2229394" cy="4931606"/>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US" sz="105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Returns Table</a:t>
            </a:r>
            <a:endPar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 Return ID</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return record.</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Foreign Key: Loan ID</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Links each return record to the corresponding loan record.</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05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Review Table</a:t>
            </a:r>
            <a:endPar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 Review ID</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 unique identifier for each review.</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Foreign Keys:</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Book ID: Associates each review with a specific book.</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User ID: Associates each review with a specific user.</a:t>
            </a: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050" b="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Book Loan Junction Table</a:t>
            </a:r>
            <a:endPar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Keys: Book ID, Loan ID</a:t>
            </a:r>
          </a:p>
          <a:p>
            <a:pPr marL="457200" marR="0">
              <a:lnSpc>
                <a:spcPct val="115000"/>
              </a:lnSpc>
              <a:spcAft>
                <a:spcPts val="800"/>
              </a:spcAft>
            </a:pPr>
            <a:r>
              <a:rPr lang="en-US" sz="105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Links each entry to a specific book and loan</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35391F74-149A-D1F2-C67E-8A0A4564659F}"/>
              </a:ext>
            </a:extLst>
          </p:cNvPr>
          <p:cNvSpPr txBox="1"/>
          <p:nvPr/>
        </p:nvSpPr>
        <p:spPr>
          <a:xfrm>
            <a:off x="8952411" y="2055223"/>
            <a:ext cx="2629988" cy="2870529"/>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US" sz="105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Library Patron Loan Junction Table</a:t>
            </a:r>
            <a:endPar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Keys: Loan ID, User ID</a:t>
            </a: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Links each entry to a specific library patron and loan.</a:t>
            </a: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05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Book Author Junction Table</a:t>
            </a:r>
            <a:endPar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Keys: Book ID, Author ID</a:t>
            </a: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Links each entry to a specific book and author.</a:t>
            </a: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050" b="1"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Book Genre Junction Table</a:t>
            </a:r>
            <a:endPar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Primary Keys: Book ID, Genre ID</a:t>
            </a:r>
          </a:p>
          <a:p>
            <a:pPr marL="457200" marR="0">
              <a:lnSpc>
                <a:spcPct val="115000"/>
              </a:lnSpc>
            </a:pPr>
            <a:r>
              <a:rPr lang="en-US" sz="105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rPr>
              <a:t>Links each entry to a specific book and genre.</a:t>
            </a:r>
          </a:p>
          <a:p>
            <a:pPr marL="457200" marR="0">
              <a:lnSpc>
                <a:spcPct val="115000"/>
              </a:lnSpc>
              <a:spcAft>
                <a:spcPts val="800"/>
              </a:spcAf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56657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B4A8555D-2DFF-E6D8-3698-67C06B770264}"/>
              </a:ext>
            </a:extLst>
          </p:cNvPr>
          <p:cNvSpPr>
            <a:spLocks noGrp="1"/>
          </p:cNvSpPr>
          <p:nvPr>
            <p:ph type="title"/>
          </p:nvPr>
        </p:nvSpPr>
        <p:spPr>
          <a:xfrm>
            <a:off x="1280160" y="640080"/>
            <a:ext cx="10087699" cy="1280160"/>
          </a:xfrm>
        </p:spPr>
        <p:txBody>
          <a:bodyPr anchor="b">
            <a:normAutofit/>
          </a:bodyPr>
          <a:lstStyle/>
          <a:p>
            <a:r>
              <a:rPr lang="en-US" dirty="0"/>
              <a:t>CHALLENGES</a:t>
            </a:r>
          </a:p>
        </p:txBody>
      </p:sp>
      <p:graphicFrame>
        <p:nvGraphicFramePr>
          <p:cNvPr id="27" name="Content Placeholder 22">
            <a:extLst>
              <a:ext uri="{FF2B5EF4-FFF2-40B4-BE49-F238E27FC236}">
                <a16:creationId xmlns:a16="http://schemas.microsoft.com/office/drawing/2014/main" id="{27AC06C1-5175-52C9-B2DF-BF131B76D491}"/>
              </a:ext>
            </a:extLst>
          </p:cNvPr>
          <p:cNvGraphicFramePr>
            <a:graphicFrameLocks noGrp="1"/>
          </p:cNvGraphicFramePr>
          <p:nvPr>
            <p:ph idx="1"/>
            <p:extLst>
              <p:ext uri="{D42A27DB-BD31-4B8C-83A1-F6EECF244321}">
                <p14:modId xmlns:p14="http://schemas.microsoft.com/office/powerpoint/2010/main" val="3567675"/>
              </p:ext>
            </p:extLst>
          </p:nvPr>
        </p:nvGraphicFramePr>
        <p:xfrm>
          <a:off x="1280160" y="2103119"/>
          <a:ext cx="1008769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95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D893-E98A-260A-9EC4-B9365E533FD5}"/>
              </a:ext>
            </a:extLst>
          </p:cNvPr>
          <p:cNvSpPr>
            <a:spLocks noGrp="1"/>
          </p:cNvSpPr>
          <p:nvPr>
            <p:ph type="title"/>
          </p:nvPr>
        </p:nvSpPr>
        <p:spPr>
          <a:xfrm>
            <a:off x="5116544" y="614202"/>
            <a:ext cx="5918072" cy="2276856"/>
          </a:xfrm>
        </p:spPr>
        <p:txBody>
          <a:bodyPr anchor="b">
            <a:normAutofit/>
          </a:bodyPr>
          <a:lstStyle/>
          <a:p>
            <a:r>
              <a:rPr lang="en-US" dirty="0"/>
              <a:t>Thank you</a:t>
            </a:r>
          </a:p>
        </p:txBody>
      </p:sp>
      <p:pic>
        <p:nvPicPr>
          <p:cNvPr id="5" name="Picture Placeholder 14">
            <a:extLst>
              <a:ext uri="{FF2B5EF4-FFF2-40B4-BE49-F238E27FC236}">
                <a16:creationId xmlns:a16="http://schemas.microsoft.com/office/drawing/2014/main" id="{DE72DC91-8DC9-B68C-C1D3-8F5273481A74}"/>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6660" r="26592" b="3"/>
          <a:stretch/>
        </p:blipFill>
        <p:spPr>
          <a:xfrm>
            <a:off x="1280160" y="2530058"/>
            <a:ext cx="3707972" cy="3707971"/>
          </a:xfrm>
          <a:noFill/>
        </p:spPr>
      </p:pic>
      <p:sp>
        <p:nvSpPr>
          <p:cNvPr id="3" name="Text Placeholder 2">
            <a:extLst>
              <a:ext uri="{FF2B5EF4-FFF2-40B4-BE49-F238E27FC236}">
                <a16:creationId xmlns:a16="http://schemas.microsoft.com/office/drawing/2014/main" id="{FD70D88C-5989-4007-4953-F54A4A34B778}"/>
              </a:ext>
            </a:extLst>
          </p:cNvPr>
          <p:cNvSpPr>
            <a:spLocks noGrp="1"/>
          </p:cNvSpPr>
          <p:nvPr>
            <p:ph type="body" sz="quarter" idx="17"/>
          </p:nvPr>
        </p:nvSpPr>
        <p:spPr>
          <a:xfrm>
            <a:off x="5116548" y="3161752"/>
            <a:ext cx="5918068" cy="3144965"/>
          </a:xfrm>
        </p:spPr>
        <p:txBody>
          <a:bodyPr>
            <a:normAutofit/>
          </a:bodyPr>
          <a:lstStyle/>
          <a:p>
            <a:r>
              <a:rPr lang="en-US" dirty="0"/>
              <a:t>Adanri Awayewaserere</a:t>
            </a:r>
          </a:p>
          <a:p>
            <a:r>
              <a:rPr lang="en-US" dirty="0"/>
              <a:t>adanriawayewaserere@gmail.com</a:t>
            </a:r>
          </a:p>
        </p:txBody>
      </p:sp>
    </p:spTree>
    <p:extLst>
      <p:ext uri="{BB962C8B-B14F-4D97-AF65-F5344CB8AC3E}">
        <p14:creationId xmlns:p14="http://schemas.microsoft.com/office/powerpoint/2010/main" val="42739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271-8875-6BCE-0A4A-542683BB3917}"/>
              </a:ext>
            </a:extLst>
          </p:cNvPr>
          <p:cNvSpPr>
            <a:spLocks noGrp="1"/>
          </p:cNvSpPr>
          <p:nvPr>
            <p:ph type="ctrTitle"/>
          </p:nvPr>
        </p:nvSpPr>
        <p:spPr>
          <a:xfrm>
            <a:off x="1280159" y="3386775"/>
            <a:ext cx="8311102" cy="3080335"/>
          </a:xfrm>
        </p:spPr>
        <p:txBody>
          <a:bodyPr anchor="t">
            <a:normAutofit/>
          </a:bodyPr>
          <a:lstStyle/>
          <a:p>
            <a:r>
              <a:rPr lang="en-US" dirty="0"/>
              <a:t>"A gateway to infinite knowledge."</a:t>
            </a:r>
          </a:p>
        </p:txBody>
      </p:sp>
      <p:pic>
        <p:nvPicPr>
          <p:cNvPr id="6" name="Picture Placeholder 5">
            <a:extLst>
              <a:ext uri="{FF2B5EF4-FFF2-40B4-BE49-F238E27FC236}">
                <a16:creationId xmlns:a16="http://schemas.microsoft.com/office/drawing/2014/main" id="{C1351B0B-241D-3FAF-45B3-A14C0E379622}"/>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16650" r="16650"/>
          <a:stretch/>
        </p:blipFill>
        <p:spPr>
          <a:xfrm>
            <a:off x="8197587" y="411831"/>
            <a:ext cx="3521337" cy="3521344"/>
          </a:xfrm>
          <a:noFill/>
        </p:spPr>
      </p:pic>
    </p:spTree>
    <p:extLst>
      <p:ext uri="{BB962C8B-B14F-4D97-AF65-F5344CB8AC3E}">
        <p14:creationId xmlns:p14="http://schemas.microsoft.com/office/powerpoint/2010/main" val="194123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64C0E11-7DE4-D558-C3EF-9B3C7A9BF17D}"/>
              </a:ext>
            </a:extLst>
          </p:cNvPr>
          <p:cNvSpPr>
            <a:spLocks noGrp="1"/>
          </p:cNvSpPr>
          <p:nvPr>
            <p:ph type="title"/>
          </p:nvPr>
        </p:nvSpPr>
        <p:spPr>
          <a:xfrm>
            <a:off x="1280160" y="685800"/>
            <a:ext cx="9137012" cy="1280160"/>
          </a:xfrm>
        </p:spPr>
        <p:txBody>
          <a:bodyPr anchor="b">
            <a:normAutofit/>
          </a:bodyPr>
          <a:lstStyle/>
          <a:p>
            <a:pPr marL="0" marR="0">
              <a:spcAft>
                <a:spcPts val="800"/>
              </a:spcAft>
            </a:pPr>
            <a:r>
              <a:rPr lang="en-US" kern="100" dirty="0">
                <a:solidFill>
                  <a:schemeClr val="accent3">
                    <a:lumMod val="50000"/>
                  </a:schemeClr>
                </a:solidFill>
                <a:effectLst/>
              </a:rPr>
              <a:t>Reason for choice of domain: </a:t>
            </a:r>
          </a:p>
        </p:txBody>
      </p:sp>
      <p:sp>
        <p:nvSpPr>
          <p:cNvPr id="4" name="Content Placeholder 3">
            <a:extLst>
              <a:ext uri="{FF2B5EF4-FFF2-40B4-BE49-F238E27FC236}">
                <a16:creationId xmlns:a16="http://schemas.microsoft.com/office/drawing/2014/main" id="{166B069D-6052-20C7-2440-3586B6E71D7E}"/>
              </a:ext>
              <a:ext uri="{C183D7F6-B498-43B3-948B-1728B52AA6E4}">
                <adec:decorative xmlns:adec="http://schemas.microsoft.com/office/drawing/2017/decorative" val="0"/>
              </a:ext>
            </a:extLst>
          </p:cNvPr>
          <p:cNvSpPr>
            <a:spLocks noGrp="1"/>
          </p:cNvSpPr>
          <p:nvPr>
            <p:ph sz="half" idx="2"/>
          </p:nvPr>
        </p:nvSpPr>
        <p:spPr>
          <a:xfrm>
            <a:off x="1280160" y="2327440"/>
            <a:ext cx="4846320" cy="4040574"/>
          </a:xfrm>
        </p:spPr>
        <p:txBody>
          <a:bodyPr>
            <a:normAutofit/>
          </a:bodyPr>
          <a:lstStyle/>
          <a:p>
            <a:r>
              <a:rPr lang="en-US" kern="100" dirty="0">
                <a:solidFill>
                  <a:schemeClr val="accent5">
                    <a:lumMod val="50000"/>
                  </a:schemeClr>
                </a:solidFill>
                <a:effectLst/>
              </a:rPr>
              <a:t>Ever since I was little, I’ve aways had a thing for reading books. My mother ran a bookstore and whenever I went to her store, I would spend hours getting lost in the pages of books. Over time, my opportunities to get physical books became fewer and fewer and I could only resort to e- books and web novels. However, whenever I get the chance, I read physical books. Nothing beats the magic of flipping through the pages and the smell of a new book. A library is home to many physical books hence my choice of domain.</a:t>
            </a:r>
          </a:p>
          <a:p>
            <a:endParaRPr lang="en-US" dirty="0"/>
          </a:p>
        </p:txBody>
      </p:sp>
      <p:pic>
        <p:nvPicPr>
          <p:cNvPr id="13" name="Picture Placeholder 12" descr="Several open books on a table&#10;&#10;AI-generated content may be incorrect.">
            <a:extLst>
              <a:ext uri="{FF2B5EF4-FFF2-40B4-BE49-F238E27FC236}">
                <a16:creationId xmlns:a16="http://schemas.microsoft.com/office/drawing/2014/main" id="{06CC7187-0D55-8D17-DB17-83EAB1EF8D05}"/>
              </a:ext>
            </a:extLst>
          </p:cNvPr>
          <p:cNvPicPr>
            <a:picLocks noGrp="1" noChangeAspect="1"/>
          </p:cNvPicPr>
          <p:nvPr>
            <p:ph sz="quarter" idx="4"/>
          </p:nvPr>
        </p:nvPicPr>
        <p:blipFill>
          <a:blip r:embed="rId3">
            <a:extLst>
              <a:ext uri="{837473B0-CC2E-450A-ABE3-18F120FF3D39}">
                <a1611:picAttrSrcUrl xmlns:a1611="http://schemas.microsoft.com/office/drawing/2016/11/main" r:id="rId4"/>
              </a:ext>
            </a:extLst>
          </a:blip>
          <a:stretch/>
        </p:blipFill>
        <p:spPr>
          <a:xfrm>
            <a:off x="6723402" y="2730269"/>
            <a:ext cx="4846320" cy="3234918"/>
          </a:xfrm>
          <a:noFill/>
        </p:spPr>
      </p:pic>
    </p:spTree>
    <p:extLst>
      <p:ext uri="{BB962C8B-B14F-4D97-AF65-F5344CB8AC3E}">
        <p14:creationId xmlns:p14="http://schemas.microsoft.com/office/powerpoint/2010/main" val="14502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FDAA-00CD-846E-A576-B59DFA73F988}"/>
              </a:ext>
            </a:extLst>
          </p:cNvPr>
          <p:cNvSpPr>
            <a:spLocks noGrp="1"/>
          </p:cNvSpPr>
          <p:nvPr>
            <p:ph type="title"/>
          </p:nvPr>
        </p:nvSpPr>
        <p:spPr>
          <a:xfrm>
            <a:off x="1280160" y="685800"/>
            <a:ext cx="9137012" cy="1280160"/>
          </a:xfrm>
        </p:spPr>
        <p:txBody>
          <a:bodyPr/>
          <a:lstStyle/>
          <a:p>
            <a:pPr marL="0" marR="0">
              <a:lnSpc>
                <a:spcPct val="115000"/>
              </a:lnSpc>
              <a:spcAft>
                <a:spcPts val="800"/>
              </a:spcAft>
            </a:pPr>
            <a:r>
              <a:rPr lang="en-US" sz="2400" b="1" kern="100" dirty="0">
                <a:solidFill>
                  <a:schemeClr val="accent4">
                    <a:lumMod val="50000"/>
                  </a:schemeClr>
                </a:solidFill>
                <a:effectLst/>
                <a:latin typeface="+mn-lt"/>
                <a:ea typeface="Aptos" panose="020B0004020202020204" pitchFamily="34" charset="0"/>
                <a:cs typeface="Times New Roman" panose="02020603050405020304" pitchFamily="18" charset="0"/>
              </a:rPr>
              <a:t>A summary of the data the model should contain</a:t>
            </a:r>
            <a:endParaRPr lang="en-US" sz="2400" kern="100" dirty="0">
              <a:solidFill>
                <a:schemeClr val="accent4">
                  <a:lumMod val="50000"/>
                </a:schemeClr>
              </a:solidFill>
              <a:effectLst/>
              <a:latin typeface="+mn-lt"/>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52B3B4A-6ED2-64D9-BEC7-1B6C66971286}"/>
              </a:ext>
            </a:extLst>
          </p:cNvPr>
          <p:cNvSpPr>
            <a:spLocks noGrp="1"/>
          </p:cNvSpPr>
          <p:nvPr>
            <p:ph sz="half" idx="2"/>
          </p:nvPr>
        </p:nvSpPr>
        <p:spPr>
          <a:xfrm>
            <a:off x="1280160" y="2327439"/>
            <a:ext cx="4846320" cy="4368635"/>
          </a:xfrm>
        </p:spPr>
        <p:txBody>
          <a:bodyPr>
            <a:normAutofit fontScale="92500" lnSpcReduction="10000"/>
          </a:bodyPr>
          <a:lstStyle/>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library has books</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library has patrons who come to use their services</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library has employees</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book has an author</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book is published by a publisher</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book can be borrowed from the library</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book can be loaned a library patron</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book can be reviewed by a user/patron</a:t>
            </a:r>
          </a:p>
          <a:p>
            <a:pPr marL="342900" marR="0" lvl="0" indent="-342900">
              <a:lnSpc>
                <a:spcPct val="115000"/>
              </a:lnSpc>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A book can be categorized under genres</a:t>
            </a:r>
          </a:p>
          <a:p>
            <a:pPr marL="342900" marR="0" lvl="0" indent="-342900">
              <a:lnSpc>
                <a:spcPct val="115000"/>
              </a:lnSpc>
              <a:spcAft>
                <a:spcPts val="800"/>
              </a:spcAft>
              <a:buFont typeface="Symbol" panose="05050102010706020507" pitchFamily="18" charset="2"/>
              <a:buChar char=""/>
            </a:pPr>
            <a:r>
              <a:rPr lang="en-US" sz="1800" kern="100" dirty="0">
                <a:solidFill>
                  <a:schemeClr val="accent4">
                    <a:lumMod val="50000"/>
                  </a:schemeClr>
                </a:solidFill>
                <a:effectLst/>
                <a:latin typeface="Aptos" panose="020B0004020202020204" pitchFamily="34" charset="0"/>
                <a:ea typeface="Aptos" panose="020B0004020202020204" pitchFamily="34" charset="0"/>
                <a:cs typeface="Times New Roman" panose="02020603050405020304" pitchFamily="18" charset="0"/>
              </a:rPr>
              <a:t>Books loaned need to be returned</a:t>
            </a:r>
          </a:p>
          <a:p>
            <a:endParaRPr lang="en-US" dirty="0"/>
          </a:p>
        </p:txBody>
      </p:sp>
    </p:spTree>
    <p:extLst>
      <p:ext uri="{BB962C8B-B14F-4D97-AF65-F5344CB8AC3E}">
        <p14:creationId xmlns:p14="http://schemas.microsoft.com/office/powerpoint/2010/main" val="210281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E2EB95-A257-DC22-5BE6-4977B1B0623F}"/>
              </a:ext>
            </a:extLst>
          </p:cNvPr>
          <p:cNvSpPr>
            <a:spLocks noGrp="1"/>
          </p:cNvSpPr>
          <p:nvPr>
            <p:ph type="title"/>
          </p:nvPr>
        </p:nvSpPr>
        <p:spPr>
          <a:xfrm>
            <a:off x="1280159" y="4970638"/>
            <a:ext cx="9144000" cy="1280160"/>
          </a:xfrm>
        </p:spPr>
        <p:txBody>
          <a:bodyPr anchor="b">
            <a:normAutofit/>
          </a:bodyPr>
          <a:lstStyle/>
          <a:p>
            <a:r>
              <a:rPr lang="en-US" dirty="0"/>
              <a:t>ER Diagram</a:t>
            </a:r>
          </a:p>
        </p:txBody>
      </p:sp>
      <p:pic>
        <p:nvPicPr>
          <p:cNvPr id="5" name="Picture 4" descr="A diagram of a computer flowchart&#10;&#10;AI-generated content may be incorrect.">
            <a:extLst>
              <a:ext uri="{FF2B5EF4-FFF2-40B4-BE49-F238E27FC236}">
                <a16:creationId xmlns:a16="http://schemas.microsoft.com/office/drawing/2014/main" id="{A06859F0-D093-2FAA-D580-0C68A5A2E0B3}"/>
              </a:ext>
            </a:extLst>
          </p:cNvPr>
          <p:cNvPicPr>
            <a:picLocks noChangeAspect="1"/>
          </p:cNvPicPr>
          <p:nvPr/>
        </p:nvPicPr>
        <p:blipFill>
          <a:blip r:embed="rId3"/>
          <a:stretch>
            <a:fillRect/>
          </a:stretch>
        </p:blipFill>
        <p:spPr>
          <a:xfrm>
            <a:off x="1545974" y="607202"/>
            <a:ext cx="8055226" cy="5054652"/>
          </a:xfrm>
          <a:prstGeom prst="rect">
            <a:avLst/>
          </a:prstGeom>
          <a:noFill/>
        </p:spPr>
      </p:pic>
    </p:spTree>
    <p:extLst>
      <p:ext uri="{BB962C8B-B14F-4D97-AF65-F5344CB8AC3E}">
        <p14:creationId xmlns:p14="http://schemas.microsoft.com/office/powerpoint/2010/main" val="374916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24D3-07BE-C483-3F42-95EEE83332F6}"/>
              </a:ext>
            </a:extLst>
          </p:cNvPr>
          <p:cNvSpPr>
            <a:spLocks noGrp="1"/>
          </p:cNvSpPr>
          <p:nvPr>
            <p:ph type="title"/>
          </p:nvPr>
        </p:nvSpPr>
        <p:spPr/>
        <p:txBody>
          <a:bodyPr/>
          <a:lstStyle/>
          <a:p>
            <a:pPr marL="0" marR="0">
              <a:lnSpc>
                <a:spcPct val="115000"/>
              </a:lnSpc>
              <a:spcAft>
                <a:spcPts val="800"/>
              </a:spcAft>
            </a:pPr>
            <a:r>
              <a:rPr lang="en-US" kern="100" dirty="0">
                <a:effectLst/>
                <a:ea typeface="Aptos" panose="020B0004020202020204" pitchFamily="34" charset="0"/>
                <a:cs typeface="Times New Roman" panose="02020603050405020304" pitchFamily="18" charset="0"/>
              </a:rPr>
              <a:t>Entities</a:t>
            </a:r>
          </a:p>
        </p:txBody>
      </p:sp>
      <p:sp>
        <p:nvSpPr>
          <p:cNvPr id="9" name="Content Placeholder 3">
            <a:extLst>
              <a:ext uri="{FF2B5EF4-FFF2-40B4-BE49-F238E27FC236}">
                <a16:creationId xmlns:a16="http://schemas.microsoft.com/office/drawing/2014/main" id="{2A94D66B-628F-A7DB-DEA1-76CCA0C5ADA2}"/>
              </a:ext>
            </a:extLst>
          </p:cNvPr>
          <p:cNvSpPr>
            <a:spLocks noGrp="1"/>
          </p:cNvSpPr>
          <p:nvPr>
            <p:ph sz="quarter" idx="15"/>
          </p:nvPr>
        </p:nvSpPr>
        <p:spPr>
          <a:xfrm>
            <a:off x="1279526" y="1533524"/>
            <a:ext cx="4663440" cy="419101"/>
          </a:xfrm>
        </p:spPr>
        <p:txBody>
          <a:bodyPr/>
          <a:lstStyle/>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Library</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Employees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Books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Library patrons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Loans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Returns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Genres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Reviews</a:t>
            </a:r>
          </a:p>
          <a:p>
            <a:pPr marL="342900" marR="0" lvl="0" indent="-342900">
              <a:lnSpc>
                <a:spcPct val="115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Publisher</a:t>
            </a:r>
          </a:p>
          <a:p>
            <a:pPr marL="342900" marR="0" lvl="0" indent="-342900">
              <a:lnSpc>
                <a:spcPct val="115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Loan Status</a:t>
            </a:r>
          </a:p>
          <a:p>
            <a:endParaRPr lang="en-US" dirty="0"/>
          </a:p>
        </p:txBody>
      </p:sp>
    </p:spTree>
    <p:extLst>
      <p:ext uri="{BB962C8B-B14F-4D97-AF65-F5344CB8AC3E}">
        <p14:creationId xmlns:p14="http://schemas.microsoft.com/office/powerpoint/2010/main" val="7196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CD96-51D2-C1A2-3DE9-4B3A0B0AA6E2}"/>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E8DD727-040D-EA55-1E2B-066A6FE64326}"/>
              </a:ext>
            </a:extLst>
          </p:cNvPr>
          <p:cNvSpPr>
            <a:spLocks noGrp="1"/>
          </p:cNvSpPr>
          <p:nvPr>
            <p:ph type="title"/>
          </p:nvPr>
        </p:nvSpPr>
        <p:spPr>
          <a:xfrm>
            <a:off x="1280160" y="640080"/>
            <a:ext cx="10087699" cy="1280160"/>
          </a:xfrm>
        </p:spPr>
        <p:txBody>
          <a:bodyPr anchor="b">
            <a:normAutofit/>
          </a:bodyPr>
          <a:lstStyle/>
          <a:p>
            <a:r>
              <a:rPr lang="en-US" dirty="0"/>
              <a:t>Conceptual Model</a:t>
            </a:r>
          </a:p>
        </p:txBody>
      </p:sp>
      <p:pic>
        <p:nvPicPr>
          <p:cNvPr id="2" name="Picture 1">
            <a:extLst>
              <a:ext uri="{FF2B5EF4-FFF2-40B4-BE49-F238E27FC236}">
                <a16:creationId xmlns:a16="http://schemas.microsoft.com/office/drawing/2014/main" id="{22579839-0833-ECEE-C1F9-8B5CE4B0137E}"/>
              </a:ext>
            </a:extLst>
          </p:cNvPr>
          <p:cNvPicPr>
            <a:picLocks noChangeAspect="1"/>
          </p:cNvPicPr>
          <p:nvPr/>
        </p:nvPicPr>
        <p:blipFill>
          <a:blip r:embed="rId3"/>
          <a:stretch>
            <a:fillRect/>
          </a:stretch>
        </p:blipFill>
        <p:spPr>
          <a:xfrm>
            <a:off x="2514009" y="2103119"/>
            <a:ext cx="7620001" cy="4114800"/>
          </a:xfrm>
          <a:prstGeom prst="rect">
            <a:avLst/>
          </a:prstGeom>
          <a:noFill/>
        </p:spPr>
      </p:pic>
    </p:spTree>
    <p:extLst>
      <p:ext uri="{BB962C8B-B14F-4D97-AF65-F5344CB8AC3E}">
        <p14:creationId xmlns:p14="http://schemas.microsoft.com/office/powerpoint/2010/main" val="119649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63007-7F8F-71E6-CA28-3C7F913B660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5CF0462-1E9B-627C-5EA7-E6E5B6A084B2}"/>
              </a:ext>
            </a:extLst>
          </p:cNvPr>
          <p:cNvSpPr>
            <a:spLocks noGrp="1"/>
          </p:cNvSpPr>
          <p:nvPr>
            <p:ph type="title"/>
          </p:nvPr>
        </p:nvSpPr>
        <p:spPr>
          <a:xfrm>
            <a:off x="1280160" y="640080"/>
            <a:ext cx="10087699" cy="1280160"/>
          </a:xfrm>
        </p:spPr>
        <p:txBody>
          <a:bodyPr anchor="b">
            <a:normAutofit/>
          </a:bodyPr>
          <a:lstStyle/>
          <a:p>
            <a:r>
              <a:rPr lang="en-US" dirty="0"/>
              <a:t>Logical Model</a:t>
            </a:r>
          </a:p>
        </p:txBody>
      </p:sp>
      <p:pic>
        <p:nvPicPr>
          <p:cNvPr id="2" name="Picture 1" descr="A computer screen shot of a computer&#10;&#10;AI-generated content may be incorrect.">
            <a:extLst>
              <a:ext uri="{FF2B5EF4-FFF2-40B4-BE49-F238E27FC236}">
                <a16:creationId xmlns:a16="http://schemas.microsoft.com/office/drawing/2014/main" id="{6099D7C7-4BCD-2B29-2EEF-3292235C157D}"/>
              </a:ext>
            </a:extLst>
          </p:cNvPr>
          <p:cNvPicPr>
            <a:picLocks noChangeAspect="1"/>
          </p:cNvPicPr>
          <p:nvPr/>
        </p:nvPicPr>
        <p:blipFill>
          <a:blip r:embed="rId3"/>
          <a:stretch>
            <a:fillRect/>
          </a:stretch>
        </p:blipFill>
        <p:spPr>
          <a:xfrm>
            <a:off x="2909237" y="2103119"/>
            <a:ext cx="6829545" cy="4114800"/>
          </a:xfrm>
          <a:prstGeom prst="rect">
            <a:avLst/>
          </a:prstGeom>
          <a:noFill/>
        </p:spPr>
      </p:pic>
    </p:spTree>
    <p:extLst>
      <p:ext uri="{BB962C8B-B14F-4D97-AF65-F5344CB8AC3E}">
        <p14:creationId xmlns:p14="http://schemas.microsoft.com/office/powerpoint/2010/main" val="230470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B8245B-90F5-42D5-BB2F-B23140DB200C}"/>
              </a:ext>
            </a:extLst>
          </p:cNvPr>
          <p:cNvSpPr>
            <a:spLocks noGrp="1"/>
          </p:cNvSpPr>
          <p:nvPr>
            <p:ph type="title"/>
          </p:nvPr>
        </p:nvSpPr>
        <p:spPr>
          <a:xfrm>
            <a:off x="1280159" y="640080"/>
            <a:ext cx="4053841" cy="1064895"/>
          </a:xfrm>
        </p:spPr>
        <p:txBody>
          <a:bodyPr/>
          <a:lstStyle/>
          <a:p>
            <a:r>
              <a:rPr lang="en-US" dirty="0"/>
              <a:t>Relationships</a:t>
            </a:r>
          </a:p>
        </p:txBody>
      </p:sp>
      <p:sp>
        <p:nvSpPr>
          <p:cNvPr id="3" name="Content Placeholder 2">
            <a:extLst>
              <a:ext uri="{FF2B5EF4-FFF2-40B4-BE49-F238E27FC236}">
                <a16:creationId xmlns:a16="http://schemas.microsoft.com/office/drawing/2014/main" id="{768ED7F9-2F9F-50E9-C15D-DD1AE59034C2}"/>
              </a:ext>
            </a:extLst>
          </p:cNvPr>
          <p:cNvSpPr>
            <a:spLocks noGrp="1"/>
          </p:cNvSpPr>
          <p:nvPr>
            <p:ph idx="1"/>
          </p:nvPr>
        </p:nvSpPr>
        <p:spPr>
          <a:xfrm>
            <a:off x="4581526" y="2038350"/>
            <a:ext cx="3171826" cy="4362448"/>
          </a:xfrm>
        </p:spPr>
        <p:txBody>
          <a:bodyPr>
            <a:normAutofit fontScale="70000" lnSpcReduction="20000"/>
          </a:bodyPr>
          <a:lstStyle/>
          <a:p>
            <a:pPr marL="342900" marR="0" lvl="0" indent="-342900">
              <a:lnSpc>
                <a:spcPct val="115000"/>
              </a:lnSpc>
              <a:buFont typeface="Symbol" panose="05050102010706020507" pitchFamily="18" charset="2"/>
              <a:buChar char=""/>
            </a:pPr>
            <a:r>
              <a:rPr lang="en-US" sz="1800" b="1"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Library Patrons and Loans (Many-to-Many):</a:t>
            </a:r>
            <a:r>
              <a:rPr lang="en-US" sz="18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 A user can borrow multiple books, and a book can be borrowed by multiple users over time. I managed this using a junction table (Library patron Loans) that links the Library Patrons and Loan tables.</a:t>
            </a:r>
          </a:p>
          <a:p>
            <a:pPr marL="457200" marR="0">
              <a:lnSpc>
                <a:spcPct val="115000"/>
              </a:lnSpc>
            </a:pPr>
            <a:r>
              <a:rPr lang="en-US" sz="18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b="1"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Books and Reviews (One-to-Many):</a:t>
            </a:r>
            <a:r>
              <a:rPr lang="en-US" sz="18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 Each book can have multiple reviews, but each review is associated with a single book.</a:t>
            </a:r>
          </a:p>
          <a:p>
            <a:pPr marL="457200" marR="0">
              <a:lnSpc>
                <a:spcPct val="115000"/>
              </a:lnSpc>
            </a:pPr>
            <a:r>
              <a:rPr lang="en-US" sz="18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b="1" kern="0" dirty="0">
                <a:solidFill>
                  <a:schemeClr val="accent4">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Employees and Library (One-to-Many):</a:t>
            </a:r>
            <a:r>
              <a:rPr lang="en-US" sz="1800" kern="0" dirty="0">
                <a:solidFill>
                  <a:schemeClr val="accent4">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 Each library can have multiple employees, but each employee is associated with a single library.</a:t>
            </a:r>
            <a:endParaRPr lang="en-US" sz="1800" kern="1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77BE2A46-C4E5-9F45-8480-CBCCB98D5607}"/>
              </a:ext>
            </a:extLst>
          </p:cNvPr>
          <p:cNvSpPr>
            <a:spLocks noGrp="1"/>
          </p:cNvSpPr>
          <p:nvPr>
            <p:ph idx="21"/>
          </p:nvPr>
        </p:nvSpPr>
        <p:spPr>
          <a:xfrm>
            <a:off x="1280161" y="2038350"/>
            <a:ext cx="3158489" cy="4362448"/>
          </a:xfrm>
        </p:spPr>
        <p:txBody>
          <a:bodyPr>
            <a:normAutofit fontScale="70000" lnSpcReduction="20000"/>
          </a:bodyPr>
          <a:lstStyle/>
          <a:p>
            <a:pPr marL="342900" marR="0" lvl="0" indent="-342900">
              <a:lnSpc>
                <a:spcPct val="115000"/>
              </a:lnSpc>
              <a:buFont typeface="Symbol" panose="05050102010706020507" pitchFamily="18" charset="2"/>
              <a:buChar char=""/>
            </a:pPr>
            <a:r>
              <a:rPr lang="en-US" sz="1800" b="1"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Books and Authors (Many-to-Many):</a:t>
            </a:r>
            <a:r>
              <a:rPr lang="en-US" sz="1800"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 A single book can be written by multiple authors, and an author can write multiple books. I managed this relationship through a junction table (Book Author) </a:t>
            </a:r>
          </a:p>
          <a:p>
            <a:pPr marL="457200" marR="0">
              <a:lnSpc>
                <a:spcPct val="115000"/>
              </a:lnSpc>
            </a:pPr>
            <a:r>
              <a:rPr lang="en-US" sz="1800"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800" b="1"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Books and Genres (Many-to-Many):</a:t>
            </a:r>
            <a:r>
              <a:rPr lang="en-US" sz="1800"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 A book can belong to multiple genres, and a genre can include multiple books. I managed this using a junction table (Book Genre) that links the Book and Genre tables.</a:t>
            </a:r>
          </a:p>
          <a:p>
            <a:pPr marL="457200" marR="0">
              <a:lnSpc>
                <a:spcPct val="115000"/>
              </a:lnSpc>
            </a:pPr>
            <a:r>
              <a:rPr lang="en-US" sz="1800"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1800" b="1"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Books and Publishers (One-to-Many):</a:t>
            </a:r>
            <a:r>
              <a:rPr lang="en-US" sz="1800"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 Each book is typically published by a single publisher, but a publisher can publish multiple books.</a:t>
            </a:r>
          </a:p>
          <a:p>
            <a:endParaRPr lang="en-US" dirty="0"/>
          </a:p>
        </p:txBody>
      </p:sp>
      <p:sp>
        <p:nvSpPr>
          <p:cNvPr id="18" name="TextBox 17">
            <a:extLst>
              <a:ext uri="{FF2B5EF4-FFF2-40B4-BE49-F238E27FC236}">
                <a16:creationId xmlns:a16="http://schemas.microsoft.com/office/drawing/2014/main" id="{C3D5F67B-7029-6A72-A90B-9619AB1E8181}"/>
              </a:ext>
            </a:extLst>
          </p:cNvPr>
          <p:cNvSpPr txBox="1"/>
          <p:nvPr/>
        </p:nvSpPr>
        <p:spPr>
          <a:xfrm>
            <a:off x="8201026" y="2038350"/>
            <a:ext cx="2710814" cy="4222181"/>
          </a:xfrm>
          <a:prstGeom prst="rect">
            <a:avLst/>
          </a:prstGeom>
          <a:noFill/>
        </p:spPr>
        <p:txBody>
          <a:bodyPr wrap="square" rtlCol="0">
            <a:spAutoFit/>
          </a:bodyPr>
          <a:lstStyle/>
          <a:p>
            <a:pPr marL="342900" marR="0" lvl="0" indent="-342900">
              <a:lnSpc>
                <a:spcPct val="115000"/>
              </a:lnSpc>
              <a:buFont typeface="Symbol" panose="05050102010706020507" pitchFamily="18" charset="2"/>
              <a:buChar char=""/>
            </a:pPr>
            <a:r>
              <a:rPr lang="en-US" sz="1300" b="1" kern="0" dirty="0">
                <a:solidFill>
                  <a:schemeClr val="tx2">
                    <a:lumMod val="50000"/>
                    <a:lumOff val="50000"/>
                  </a:schemeClr>
                </a:solidFill>
                <a:effectLst/>
                <a:latin typeface="Aptos" panose="020B0004020202020204" pitchFamily="34" charset="0"/>
                <a:ea typeface="Times New Roman" panose="02020603050405020304" pitchFamily="18" charset="0"/>
                <a:cs typeface="Times New Roman" panose="02020603050405020304" pitchFamily="18" charset="0"/>
              </a:rPr>
              <a:t>Books and Loans (Many-to-Many):</a:t>
            </a:r>
            <a:r>
              <a:rPr lang="en-US" sz="1300" kern="0" dirty="0">
                <a:solidFill>
                  <a:schemeClr val="tx2">
                    <a:lumMod val="50000"/>
                    <a:lumOff val="50000"/>
                  </a:schemeClr>
                </a:solidFill>
                <a:effectLst/>
                <a:latin typeface="Aptos" panose="020B0004020202020204" pitchFamily="34" charset="0"/>
                <a:ea typeface="Times New Roman" panose="02020603050405020304" pitchFamily="18" charset="0"/>
                <a:cs typeface="Times New Roman" panose="02020603050405020304" pitchFamily="18" charset="0"/>
              </a:rPr>
              <a:t> A single book can be loaned out multiple times to different users, and a single user can loan multiple books.</a:t>
            </a:r>
            <a:endParaRPr lang="en-US" sz="130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pPr>
            <a:r>
              <a:rPr lang="en-US" sz="1300" kern="0" dirty="0">
                <a:solidFill>
                  <a:schemeClr val="tx2">
                    <a:lumMod val="50000"/>
                    <a:lumOff val="50000"/>
                  </a:schemeClr>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30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300" b="1"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Loans and Returns (One-to-One):</a:t>
            </a:r>
            <a:r>
              <a:rPr lang="en-US" sz="130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 Each loan record corresponds to a single return record.</a:t>
            </a:r>
          </a:p>
          <a:p>
            <a:pPr marL="457200" marR="0">
              <a:lnSpc>
                <a:spcPct val="115000"/>
              </a:lnSpc>
            </a:pPr>
            <a:r>
              <a:rPr lang="en-US" sz="130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1300" b="1"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Library Patrons and Reviews (One-to-Many):</a:t>
            </a:r>
            <a:r>
              <a:rPr lang="en-US" sz="1300" kern="100" dirty="0">
                <a:solidFill>
                  <a:schemeClr val="tx2">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 Each library patron can write multiple reviews, but each review is associated with a single patron.</a:t>
            </a:r>
          </a:p>
          <a:p>
            <a:pPr marL="457200" marR="0">
              <a:lnSpc>
                <a:spcPct val="115000"/>
              </a:lnSpc>
              <a:spcAft>
                <a:spcPts val="800"/>
              </a:spcAft>
            </a:pPr>
            <a:r>
              <a:rPr lang="en-US" sz="13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520582305"/>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{61FACEDE-99E4-466B-8671-2E08870EDD81}tf89338750_win32</Template>
  <TotalTime>84</TotalTime>
  <Words>1008</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Symbol</vt:lpstr>
      <vt:lpstr>Univers</vt:lpstr>
      <vt:lpstr>GradientVTI</vt:lpstr>
      <vt:lpstr>Data Modelling Project _ Adanri Awayewaserere  Library Data Model </vt:lpstr>
      <vt:lpstr>"A gateway to infinite knowledge."</vt:lpstr>
      <vt:lpstr>Reason for choice of domain: </vt:lpstr>
      <vt:lpstr>A summary of the data the model should contain</vt:lpstr>
      <vt:lpstr>ER Diagram</vt:lpstr>
      <vt:lpstr>Entities</vt:lpstr>
      <vt:lpstr>Conceptual Model</vt:lpstr>
      <vt:lpstr>Logical Model</vt:lpstr>
      <vt:lpstr>Relationships</vt:lpstr>
      <vt:lpstr>Key Choices and Relationships</vt:lpstr>
      <vt:lpstr>CHALLENGES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Awayewaserere Adanri</dc:creator>
  <cp:lastModifiedBy>Awayewaserere Adanri</cp:lastModifiedBy>
  <cp:revision>1</cp:revision>
  <dcterms:created xsi:type="dcterms:W3CDTF">2025-03-06T06:05:40Z</dcterms:created>
  <dcterms:modified xsi:type="dcterms:W3CDTF">2025-03-06T07:30:10Z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